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4" r:id="rId6"/>
    <p:sldId id="282" r:id="rId7"/>
    <p:sldId id="285" r:id="rId8"/>
    <p:sldId id="295" r:id="rId9"/>
    <p:sldId id="293" r:id="rId1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784F1-77EB-4BBB-9174-8A1D7896235B}" v="2368" dt="2022-10-14T14:30:53.217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/>
    <p:restoredTop sz="94609" autoAdjust="0"/>
  </p:normalViewPr>
  <p:slideViewPr>
    <p:cSldViewPr snapToGrid="0" snapToObjects="1">
      <p:cViewPr varScale="1">
        <p:scale>
          <a:sx n="110" d="100"/>
          <a:sy n="110" d="100"/>
        </p:scale>
        <p:origin x="588" y="10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xmlns="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CARA ARCHIVES SURVEY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xmlns="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xmlns="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xmlns="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xmlns="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xmlns="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xmlns="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xmlns="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xmlns="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xmlns="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xmlns="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xmlns="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xmlns="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xmlns="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xmlns="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xmlns="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xmlns="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xmlns="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xmlns="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xmlns="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xmlns="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xmlns="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xmlns="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xmlns="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xmlns="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xmlns="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xmlns="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CARA ARCHIVES SURVEY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xmlns="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xmlns="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xmlns="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xmlns="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xmlns="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xmlns="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xmlns="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xmlns="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xmlns="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xmlns="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xmlns="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xmlns="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xmlns="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xmlns="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CARA ARCHIVES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xmlns="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xmlns="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xmlns="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xmlns="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xmlns="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xmlns="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CARA ARCHIVES SURVEY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xmlns="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CARA ARCHIVES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CARA ARCHIVES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CARA ARCHIVES SURVEY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xmlns="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CARA ARCHIVES SURVEY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CARA ARCHIVES SURVEY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CARA ARCHIVES SURVEY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CARA ARCHIVES SURVEY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xmlns="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xmlns="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xmlns="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xmlns="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xmlns="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xmlns="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xmlns="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CARA ARCHIVES SURVEY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xmlns="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xmlns="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xmlns="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xmlns="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xmlns="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xmlns="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xmlns="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CARA ARCHIVES SURVEY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xmlns="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xmlns="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xmlns="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xmlns="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xmlns="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xmlns="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xmlns="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xmlns="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xmlns="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xmlns="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xmlns="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xmlns="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xmlns="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xmlns="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xmlns="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xmlns="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xmlns="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xmlns="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CARA ARCHIVES SURVEY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sldNum="0"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bowser@setonhill.edu" TargetMode="External"/><Relationship Id="rId2" Type="http://schemas.openxmlformats.org/officeDocument/2006/relationships/hyperlink" Target="mailto:cbowser@scsh.org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CarA</a:t>
            </a:r>
            <a:r>
              <a:rPr lang="en-US" dirty="0"/>
              <a:t> Archives</a:t>
            </a:r>
            <a:br>
              <a:rPr lang="en-US" dirty="0"/>
            </a:br>
            <a:r>
              <a:rPr lang="en-US" dirty="0"/>
              <a:t>Survey</a:t>
            </a:r>
            <a:br>
              <a:rPr lang="en-US" dirty="0"/>
            </a:br>
            <a:r>
              <a:rPr lang="en-US" sz="1800" dirty="0">
                <a:solidFill>
                  <a:schemeClr val="accent1"/>
                </a:solidFill>
              </a:rPr>
              <a:t>Review for ACWR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en-US" dirty="0">
              <a:cs typeface="Sabon Next 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/>
                <a:ea typeface="Arial Regular"/>
                <a:cs typeface="Arial Black" panose="020B0604020202020204" pitchFamily="34" charset="0"/>
              </a:rPr>
              <a:t>Collaborators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en-US" sz="1400" dirty="0">
                <a:cs typeface="Sabon Next LT"/>
              </a:rPr>
              <a:t>Archivists for Congregations of Women Religious (ACWR)</a:t>
            </a:r>
            <a:endParaRPr lang="en-US" sz="2000" dirty="0">
              <a:cs typeface="Sabon Next LT"/>
            </a:endParaRPr>
          </a:p>
          <a:p>
            <a:pPr marL="285750" indent="-285750">
              <a:buChar char="•"/>
            </a:pPr>
            <a:r>
              <a:rPr lang="en-US" sz="1400" dirty="0">
                <a:cs typeface="Sabon Next LT"/>
              </a:rPr>
              <a:t>Archival Resources for Catholic Collections (ARCC)</a:t>
            </a:r>
            <a:endParaRPr lang="en-US" sz="2000" dirty="0">
              <a:cs typeface="Sabon Next LT"/>
            </a:endParaRPr>
          </a:p>
          <a:p>
            <a:pPr marL="285750" indent="-285750">
              <a:buChar char="•"/>
            </a:pPr>
            <a:r>
              <a:rPr lang="en-US" sz="1400" dirty="0">
                <a:cs typeface="Sabon Next LT"/>
              </a:rPr>
              <a:t>Boston College </a:t>
            </a:r>
            <a:endParaRPr lang="en-US" sz="2000">
              <a:cs typeface="Sabon Next LT"/>
            </a:endParaRPr>
          </a:p>
          <a:p>
            <a:pPr marL="285750" indent="-285750">
              <a:buChar char="•"/>
            </a:pPr>
            <a:r>
              <a:rPr lang="en-US" sz="1400" dirty="0">
                <a:cs typeface="Sabon Next LT"/>
              </a:rPr>
              <a:t>Council of Major Superiors of Women Religious (CMSWR)</a:t>
            </a:r>
            <a:endParaRPr lang="en-US" sz="2000" dirty="0">
              <a:cs typeface="Sabon Next LT"/>
            </a:endParaRPr>
          </a:p>
          <a:p>
            <a:pPr marL="285750" indent="-285750">
              <a:buChar char="•"/>
            </a:pPr>
            <a:r>
              <a:rPr lang="en-US" sz="1400" dirty="0">
                <a:cs typeface="Sabon Next LT"/>
              </a:rPr>
              <a:t>Heritage and Research Center at Saint Mary’s College (HARC)</a:t>
            </a:r>
            <a:endParaRPr lang="en-US" sz="2000" dirty="0">
              <a:cs typeface="Sabon Next LT"/>
            </a:endParaRPr>
          </a:p>
          <a:p>
            <a:pPr marL="285750" indent="-285750">
              <a:buChar char="•"/>
            </a:pPr>
            <a:r>
              <a:rPr lang="en-US" sz="1400" dirty="0">
                <a:cs typeface="Sabon Next LT"/>
              </a:rPr>
              <a:t>Leadership Conference of Women Religious (LCWR)</a:t>
            </a:r>
            <a:endParaRPr lang="en-US" sz="2000" dirty="0">
              <a:cs typeface="Sabon Next LT"/>
            </a:endParaRPr>
          </a:p>
          <a:p>
            <a:pPr marL="285750" indent="-285750">
              <a:buChar char="•"/>
            </a:pPr>
            <a:r>
              <a:rPr lang="en-US" sz="1400" dirty="0">
                <a:cs typeface="Sabon Next LT"/>
              </a:rPr>
              <a:t>Santa Clara University </a:t>
            </a:r>
            <a:endParaRPr lang="en-US" sz="2000">
              <a:cs typeface="Sabon Next LT"/>
            </a:endParaRPr>
          </a:p>
          <a:p>
            <a:pPr marL="285750" indent="-285750">
              <a:buChar char="•"/>
            </a:pPr>
            <a:r>
              <a:rPr lang="en-US" sz="1400" dirty="0">
                <a:cs typeface="Sabon Next LT"/>
              </a:rPr>
              <a:t>Sisters of Charity Foundation of Cleveland </a:t>
            </a:r>
            <a:endParaRPr lang="en-US" sz="2000">
              <a:cs typeface="Sabon Next LT"/>
            </a:endParaRPr>
          </a:p>
          <a:p>
            <a:pPr marL="285750" indent="-285750">
              <a:buChar char="•"/>
            </a:pPr>
            <a:r>
              <a:rPr lang="en-US" sz="1400" dirty="0">
                <a:cs typeface="Sabon Next LT"/>
              </a:rPr>
              <a:t>Women Religious Archives Collaborative, Cleveland, OH (WRAC)</a:t>
            </a: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141" y="1765969"/>
            <a:ext cx="6766560" cy="768096"/>
          </a:xfrm>
        </p:spPr>
        <p:txBody>
          <a:bodyPr/>
          <a:lstStyle/>
          <a:p>
            <a:r>
              <a:rPr lang="en-US" dirty="0"/>
              <a:t>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dirty="0">
              <a:cs typeface="Sabon Next LT"/>
            </a:endParaRP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AB240FE-F1E6-DD5B-5E90-0EB9B162C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61270"/>
              </p:ext>
            </p:extLst>
          </p:nvPr>
        </p:nvGraphicFramePr>
        <p:xfrm>
          <a:off x="3653950" y="2727906"/>
          <a:ext cx="8168640" cy="2225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xmlns="" val="2998497366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xmlns="" val="2022136189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xmlns="" val="1428068704"/>
                    </a:ext>
                  </a:extLst>
                </a:gridCol>
              </a:tblGrid>
              <a:tr h="371707">
                <a:tc>
                  <a:txBody>
                    <a:bodyPr/>
                    <a:lstStyle/>
                    <a:p>
                      <a:r>
                        <a:rPr lang="en-US" dirty="0"/>
                        <a:t>Number of members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436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 or fewer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336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 to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5432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51 to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322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More than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774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9285190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A359FB-6CEE-C563-4ED8-BB0C6F7A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CARA ARCHIVES SURVEY</a:t>
            </a: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714" y="1715609"/>
            <a:ext cx="6400800" cy="768096"/>
          </a:xfrm>
        </p:spPr>
        <p:txBody>
          <a:bodyPr/>
          <a:lstStyle/>
          <a:p>
            <a:r>
              <a:rPr lang="en-US" dirty="0">
                <a:latin typeface="Arial Black"/>
                <a:cs typeface="Arial Black" panose="020B0604020202020204" pitchFamily="34" charset="0"/>
              </a:rPr>
              <a:t>Realities of aging 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04CDB887-5D08-186A-AC78-E281A9ACB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621833"/>
              </p:ext>
            </p:extLst>
          </p:nvPr>
        </p:nvGraphicFramePr>
        <p:xfrm>
          <a:off x="2346613" y="3584863"/>
          <a:ext cx="8168640" cy="1942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xmlns="" val="721310997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xmlns="" val="4154948648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xmlns="" val="335537155"/>
                    </a:ext>
                  </a:extLst>
                </a:gridCol>
              </a:tblGrid>
              <a:tr h="458931">
                <a:tc>
                  <a:txBody>
                    <a:bodyPr/>
                    <a:lstStyle/>
                    <a:p>
                      <a:r>
                        <a:rPr lang="en-US" dirty="0"/>
                        <a:t>Average Age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2748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Under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7141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70-79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5666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 or 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8968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2962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  <a:cs typeface="Arial Black" panose="020B0604020202020204" pitchFamily="34" charset="0"/>
              </a:rPr>
              <a:t>What about the archives?</a:t>
            </a:r>
            <a:endParaRPr lang="en-US" altLang="zh-CN" sz="4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xmlns="" id="{705AB9BF-07E9-9DED-DB8B-F644759C8FD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6712843"/>
              </p:ext>
            </p:extLst>
          </p:nvPr>
        </p:nvGraphicFramePr>
        <p:xfrm>
          <a:off x="2548082" y="2375477"/>
          <a:ext cx="6408420" cy="338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140">
                  <a:extLst>
                    <a:ext uri="{9D8B030D-6E8A-4147-A177-3AD203B41FA5}">
                      <a16:colId xmlns:a16="http://schemas.microsoft.com/office/drawing/2014/main" xmlns="" val="1689330750"/>
                    </a:ext>
                  </a:extLst>
                </a:gridCol>
                <a:gridCol w="2136140">
                  <a:extLst>
                    <a:ext uri="{9D8B030D-6E8A-4147-A177-3AD203B41FA5}">
                      <a16:colId xmlns:a16="http://schemas.microsoft.com/office/drawing/2014/main" xmlns="" val="2660631934"/>
                    </a:ext>
                  </a:extLst>
                </a:gridCol>
                <a:gridCol w="2136140">
                  <a:extLst>
                    <a:ext uri="{9D8B030D-6E8A-4147-A177-3AD203B41FA5}">
                      <a16:colId xmlns:a16="http://schemas.microsoft.com/office/drawing/2014/main" xmlns="" val="3909717689"/>
                    </a:ext>
                  </a:extLst>
                </a:gridCol>
              </a:tblGrid>
              <a:tr h="652257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Sabon Next LT"/>
                          <a:cs typeface="Sabon Next LT"/>
                        </a:rPr>
                        <a:t>Long-term Plan?</a:t>
                      </a:r>
                      <a:endParaRPr lang="en-US" sz="1900" dirty="0">
                        <a:latin typeface="Sabon Next LT" panose="02000500000000000000" pitchFamily="2" charset="0"/>
                        <a:cs typeface="Sabon Next LT" panose="02000500000000000000" pitchFamily="2" charset="0"/>
                      </a:endParaRPr>
                    </a:p>
                  </a:txBody>
                  <a:tcPr marL="96897" marR="96897" marT="48449" marB="4844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kern="1200" dirty="0">
                          <a:solidFill>
                            <a:schemeClr val="bg1">
                              <a:alpha val="99000"/>
                            </a:schemeClr>
                          </a:solidFill>
                          <a:latin typeface="Sabon Next LT"/>
                          <a:ea typeface="+mn-ea"/>
                          <a:cs typeface="Sabon Next LT"/>
                        </a:rPr>
                        <a:t>Frequency</a:t>
                      </a:r>
                    </a:p>
                  </a:txBody>
                  <a:tcPr marL="96897" marR="96897" marT="48449" marB="48449" anchor="ctr">
                    <a:solidFill>
                      <a:srgbClr val="DF8C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kern="1200" dirty="0">
                          <a:solidFill>
                            <a:schemeClr val="bg1">
                              <a:alpha val="99000"/>
                            </a:schemeClr>
                          </a:solidFill>
                          <a:latin typeface="Sabon Next LT"/>
                          <a:ea typeface="+mn-ea"/>
                          <a:cs typeface="Sabon Next LT"/>
                        </a:rPr>
                        <a:t>Percent</a:t>
                      </a:r>
                    </a:p>
                  </a:txBody>
                  <a:tcPr marL="96897" marR="96897" marT="48449" marB="48449" anchor="ctr">
                    <a:solidFill>
                      <a:srgbClr val="DF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9928716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/>
                          <a:cs typeface="Sabon Next LT"/>
                        </a:rPr>
                        <a:t>Yes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/>
                          <a:cs typeface="Sabon Next LT"/>
                        </a:rPr>
                        <a:t>68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/>
                          <a:cs typeface="Sabon Next LT"/>
                        </a:rPr>
                        <a:t>32.4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208656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/>
                          <a:cs typeface="Sabon Next LT"/>
                        </a:rPr>
                        <a:t>No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/>
                          <a:cs typeface="Sabon Next LT"/>
                        </a:rPr>
                        <a:t>99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/>
                          <a:cs typeface="Sabon Next LT"/>
                        </a:rPr>
                        <a:t>47.1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4243071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/>
                          <a:cs typeface="Sabon Next LT"/>
                        </a:rPr>
                        <a:t>Don't know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/>
                          <a:cs typeface="Sabon Next LT"/>
                        </a:rPr>
                        <a:t>9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/>
                          <a:cs typeface="Sabon Next LT"/>
                        </a:rPr>
                        <a:t>4.3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808797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/>
                          <a:cs typeface="Sabon Next LT"/>
                        </a:rPr>
                        <a:t>Doesn't apply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/>
                          <a:cs typeface="Sabon Next LT"/>
                        </a:rPr>
                        <a:t>19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/>
                          <a:cs typeface="Sabon Next LT"/>
                        </a:rPr>
                        <a:t>9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950325"/>
                  </a:ext>
                </a:extLst>
              </a:tr>
              <a:tr h="54626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/>
                          <a:cs typeface="Sabon Next LT"/>
                        </a:rPr>
                        <a:t>No response</a:t>
                      </a:r>
                    </a:p>
                  </a:txBody>
                  <a:tcPr marL="96897" marR="96897" marT="48448" marB="4844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/>
                          <a:cs typeface="Sabon Next LT"/>
                        </a:rPr>
                        <a:t>15</a:t>
                      </a:r>
                    </a:p>
                  </a:txBody>
                  <a:tcPr marL="96897" marR="96897" marT="48448" marB="4844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/>
                          <a:cs typeface="Sabon Next LT"/>
                        </a:rPr>
                        <a:t>7.1</a:t>
                      </a:r>
                    </a:p>
                  </a:txBody>
                  <a:tcPr marL="96897" marR="96897" marT="48448" marB="48448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761721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08C408-CF70-6F4A-A0C2-18FE232D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CARA ARCHIVES SURVEY</a:t>
            </a:r>
          </a:p>
        </p:txBody>
      </p:sp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B41AB567-F5F9-B170-7AFE-D4C24A794C6B}"/>
              </a:ext>
            </a:extLst>
          </p:cNvPr>
          <p:cNvSpPr txBox="1">
            <a:spLocks/>
          </p:cNvSpPr>
          <p:nvPr/>
        </p:nvSpPr>
        <p:spPr>
          <a:xfrm>
            <a:off x="4006111" y="1718380"/>
            <a:ext cx="6306867" cy="768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Arial Black"/>
                <a:cs typeface="Arial Black" panose="020B0604020202020204" pitchFamily="34" charset="0"/>
              </a:rPr>
              <a:t>How long do we have?</a:t>
            </a:r>
            <a:endParaRPr lang="en-US" altLang="zh-CN" sz="44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xmlns="" id="{FFCB0835-896B-8213-86B5-69FB2C8AC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711907"/>
              </p:ext>
            </p:extLst>
          </p:nvPr>
        </p:nvGraphicFramePr>
        <p:xfrm>
          <a:off x="2972839" y="2817876"/>
          <a:ext cx="81686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xmlns="" val="3673753974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xmlns="" val="2990199384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xmlns="" val="3979329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Archives Transition?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747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Within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065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3-5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903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5-10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6988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10+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425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3447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91857"/>
            <a:ext cx="10671048" cy="768096"/>
          </a:xfrm>
        </p:spPr>
        <p:txBody>
          <a:bodyPr/>
          <a:lstStyle/>
          <a:p>
            <a:r>
              <a:rPr lang="en-US" dirty="0"/>
              <a:t>Preferred options</a:t>
            </a:r>
          </a:p>
        </p:txBody>
      </p:sp>
      <p:sp>
        <p:nvSpPr>
          <p:cNvPr id="73" name="Footer Placeholder 72">
            <a:extLst>
              <a:ext uri="{FF2B5EF4-FFF2-40B4-BE49-F238E27FC236}">
                <a16:creationId xmlns:a16="http://schemas.microsoft.com/office/drawing/2014/main" xmlns="" id="{253AA363-0A91-5CE9-7764-DD7813D6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CARA ARCHIVES SURVEY</a:t>
            </a:r>
            <a:endParaRPr lang="en-US" dirty="0"/>
          </a:p>
        </p:txBody>
      </p:sp>
      <p:graphicFrame>
        <p:nvGraphicFramePr>
          <p:cNvPr id="39" name="Table 39">
            <a:extLst>
              <a:ext uri="{FF2B5EF4-FFF2-40B4-BE49-F238E27FC236}">
                <a16:creationId xmlns:a16="http://schemas.microsoft.com/office/drawing/2014/main" xmlns="" id="{AC49E18F-6BD3-F34F-FDAF-4AC8F4071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701482"/>
              </p:ext>
            </p:extLst>
          </p:nvPr>
        </p:nvGraphicFramePr>
        <p:xfrm>
          <a:off x="1039090" y="1714500"/>
          <a:ext cx="10125590" cy="494791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25118">
                  <a:extLst>
                    <a:ext uri="{9D8B030D-6E8A-4147-A177-3AD203B41FA5}">
                      <a16:colId xmlns:a16="http://schemas.microsoft.com/office/drawing/2014/main" xmlns="" val="141780796"/>
                    </a:ext>
                  </a:extLst>
                </a:gridCol>
                <a:gridCol w="2025118">
                  <a:extLst>
                    <a:ext uri="{9D8B030D-6E8A-4147-A177-3AD203B41FA5}">
                      <a16:colId xmlns:a16="http://schemas.microsoft.com/office/drawing/2014/main" xmlns="" val="2464040242"/>
                    </a:ext>
                  </a:extLst>
                </a:gridCol>
                <a:gridCol w="2025118">
                  <a:extLst>
                    <a:ext uri="{9D8B030D-6E8A-4147-A177-3AD203B41FA5}">
                      <a16:colId xmlns:a16="http://schemas.microsoft.com/office/drawing/2014/main" xmlns="" val="3791872240"/>
                    </a:ext>
                  </a:extLst>
                </a:gridCol>
                <a:gridCol w="2025118">
                  <a:extLst>
                    <a:ext uri="{9D8B030D-6E8A-4147-A177-3AD203B41FA5}">
                      <a16:colId xmlns:a16="http://schemas.microsoft.com/office/drawing/2014/main" xmlns="" val="824222164"/>
                    </a:ext>
                  </a:extLst>
                </a:gridCol>
                <a:gridCol w="2025118">
                  <a:extLst>
                    <a:ext uri="{9D8B030D-6E8A-4147-A177-3AD203B41FA5}">
                      <a16:colId xmlns:a16="http://schemas.microsoft.com/office/drawing/2014/main" xmlns="" val="2977640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interested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362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Regional, collaborative archive for women religious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35.8%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36.6%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569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Charism-based archive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8600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Academic archives (college or university)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052963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Diocesan archive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51.2%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600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Local archive (museum, historical society, nonprofit, in your area)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0708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65A20-1FEA-69C8-0632-CC17D8CE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807" y="109243"/>
            <a:ext cx="8165592" cy="768096"/>
          </a:xfrm>
        </p:spPr>
        <p:txBody>
          <a:bodyPr/>
          <a:lstStyle/>
          <a:p>
            <a:r>
              <a:rPr lang="en-US" dirty="0"/>
              <a:t>Staffing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236D36-ECF6-53FC-8618-D81448E0A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9283" y="937897"/>
            <a:ext cx="3822192" cy="411480"/>
          </a:xfrm>
        </p:spPr>
        <p:txBody>
          <a:bodyPr/>
          <a:lstStyle/>
          <a:p>
            <a:r>
              <a:rPr lang="en-US" sz="1600" b="0" i="1" dirty="0">
                <a:latin typeface="Arial"/>
                <a:cs typeface="Arial"/>
              </a:rPr>
              <a:t>Do you have an archival staff?</a:t>
            </a:r>
            <a:endParaRPr lang="en-US" sz="1600" b="0" i="1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294D7E55-2970-36DD-FCE0-53A8D13DFF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3822801"/>
              </p:ext>
            </p:extLst>
          </p:nvPr>
        </p:nvGraphicFramePr>
        <p:xfrm>
          <a:off x="7888431" y="1350819"/>
          <a:ext cx="4001517" cy="1780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839">
                  <a:extLst>
                    <a:ext uri="{9D8B030D-6E8A-4147-A177-3AD203B41FA5}">
                      <a16:colId xmlns:a16="http://schemas.microsoft.com/office/drawing/2014/main" xmlns="" val="1593188820"/>
                    </a:ext>
                  </a:extLst>
                </a:gridCol>
                <a:gridCol w="1333839">
                  <a:extLst>
                    <a:ext uri="{9D8B030D-6E8A-4147-A177-3AD203B41FA5}">
                      <a16:colId xmlns:a16="http://schemas.microsoft.com/office/drawing/2014/main" xmlns="" val="571500147"/>
                    </a:ext>
                  </a:extLst>
                </a:gridCol>
                <a:gridCol w="1333839">
                  <a:extLst>
                    <a:ext uri="{9D8B030D-6E8A-4147-A177-3AD203B41FA5}">
                      <a16:colId xmlns:a16="http://schemas.microsoft.com/office/drawing/2014/main" xmlns="" val="776131100"/>
                    </a:ext>
                  </a:extLst>
                </a:gridCol>
              </a:tblGrid>
              <a:tr h="3983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473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2805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9097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8126818"/>
                  </a:ext>
                </a:extLst>
              </a:tr>
            </a:tbl>
          </a:graphicData>
        </a:graphic>
      </p:graphicFrame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xmlns="" id="{5810B568-FDFE-289D-2376-0CA7383A063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59861688"/>
              </p:ext>
            </p:extLst>
          </p:nvPr>
        </p:nvGraphicFramePr>
        <p:xfrm>
          <a:off x="3596659" y="3238108"/>
          <a:ext cx="7830884" cy="358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721">
                  <a:extLst>
                    <a:ext uri="{9D8B030D-6E8A-4147-A177-3AD203B41FA5}">
                      <a16:colId xmlns:a16="http://schemas.microsoft.com/office/drawing/2014/main" xmlns="" val="1009067987"/>
                    </a:ext>
                  </a:extLst>
                </a:gridCol>
                <a:gridCol w="1957721">
                  <a:extLst>
                    <a:ext uri="{9D8B030D-6E8A-4147-A177-3AD203B41FA5}">
                      <a16:colId xmlns:a16="http://schemas.microsoft.com/office/drawing/2014/main" xmlns="" val="725720125"/>
                    </a:ext>
                  </a:extLst>
                </a:gridCol>
                <a:gridCol w="1957721">
                  <a:extLst>
                    <a:ext uri="{9D8B030D-6E8A-4147-A177-3AD203B41FA5}">
                      <a16:colId xmlns:a16="http://schemas.microsoft.com/office/drawing/2014/main" xmlns="" val="895269329"/>
                    </a:ext>
                  </a:extLst>
                </a:gridCol>
                <a:gridCol w="1957721">
                  <a:extLst>
                    <a:ext uri="{9D8B030D-6E8A-4147-A177-3AD203B41FA5}">
                      <a16:colId xmlns:a16="http://schemas.microsoft.com/office/drawing/2014/main" xmlns="" val="133219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with Staff Types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Staff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Weekly Hours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2420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Professionally trained lay archivist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99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Professionally trained sister archivist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165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Sister archivist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924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Sister volunteer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395778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Lay volunteer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9962268"/>
                  </a:ext>
                </a:extLst>
              </a:tr>
            </a:tbl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9FBF7471-BA47-0182-9AA7-3FA5B6C682A0}"/>
              </a:ext>
            </a:extLst>
          </p:cNvPr>
          <p:cNvSpPr txBox="1">
            <a:spLocks/>
          </p:cNvSpPr>
          <p:nvPr/>
        </p:nvSpPr>
        <p:spPr>
          <a:xfrm>
            <a:off x="3596770" y="2828487"/>
            <a:ext cx="3822192" cy="411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1" dirty="0">
                <a:latin typeface="Arial"/>
                <a:cs typeface="Arial"/>
              </a:rPr>
              <a:t>Staff numbers &amp; Hours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E4070A8-E881-9F9A-08AB-D52724B97F20}"/>
              </a:ext>
            </a:extLst>
          </p:cNvPr>
          <p:cNvSpPr txBox="1"/>
          <p:nvPr/>
        </p:nvSpPr>
        <p:spPr>
          <a:xfrm>
            <a:off x="3919105" y="1200150"/>
            <a:ext cx="338397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/>
              <a:t>"As a lone arranger, I have to balance all aspects - preservation, arrangement, description, access, outreach, reference... and preparing for the future."</a:t>
            </a:r>
          </a:p>
        </p:txBody>
      </p:sp>
    </p:spTree>
    <p:extLst>
      <p:ext uri="{BB962C8B-B14F-4D97-AF65-F5344CB8AC3E}">
        <p14:creationId xmlns:p14="http://schemas.microsoft.com/office/powerpoint/2010/main" val="16478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0" rIns="91440" bIns="0" rtlCol="0" anchor="t">
            <a:noAutofit/>
          </a:bodyPr>
          <a:lstStyle/>
          <a:p>
            <a:r>
              <a:rPr lang="en-US" dirty="0">
                <a:cs typeface="Sabon Next LT"/>
              </a:rPr>
              <a:t>Casey Bowser</a:t>
            </a:r>
            <a:endParaRPr lang="en-US" dirty="0"/>
          </a:p>
          <a:p>
            <a:r>
              <a:rPr lang="en-US" dirty="0"/>
              <a:t>ACWR President/Past President</a:t>
            </a:r>
            <a:endParaRPr lang="en-US" dirty="0">
              <a:cs typeface="Sabon Next LT"/>
            </a:endParaRPr>
          </a:p>
          <a:p>
            <a:r>
              <a:rPr lang="en-US" dirty="0">
                <a:hlinkClick r:id="rId2"/>
              </a:rPr>
              <a:t>cbowser@scsh.org</a:t>
            </a:r>
            <a:endParaRPr lang="en-US"/>
          </a:p>
          <a:p>
            <a:r>
              <a:rPr lang="en-US" dirty="0">
                <a:cs typeface="Sabon Next LT"/>
                <a:hlinkClick r:id="rId3"/>
              </a:rPr>
              <a:t>cbowser@setonhill.edu</a:t>
            </a:r>
          </a:p>
          <a:p>
            <a:endParaRPr lang="en-US" dirty="0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" id="{18518462-57BD-4B9F-9628-24DEFF39786A}" vid="{86105DA6-E613-46C4-BC07-43C4C2AF6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331</Words>
  <Application>Microsoft Office PowerPoint</Application>
  <PresentationFormat>Widescreen</PresentationFormat>
  <Paragraphs>160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Arial Regular</vt:lpstr>
      <vt:lpstr>Sabon Next LT</vt:lpstr>
      <vt:lpstr>Office Theme</vt:lpstr>
      <vt:lpstr>CarA Archives Survey Review for ACWR Webinar</vt:lpstr>
      <vt:lpstr>Collaborators</vt:lpstr>
      <vt:lpstr> membership</vt:lpstr>
      <vt:lpstr>Realities of aging </vt:lpstr>
      <vt:lpstr>What about the archives?</vt:lpstr>
      <vt:lpstr>PowerPoint Presentation</vt:lpstr>
      <vt:lpstr>Preferred options</vt:lpstr>
      <vt:lpstr>Staffing statistics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Casey Bowser</dc:creator>
  <cp:lastModifiedBy>Casey Bowser</cp:lastModifiedBy>
  <cp:revision>249</cp:revision>
  <dcterms:created xsi:type="dcterms:W3CDTF">2022-10-14T13:36:23Z</dcterms:created>
  <dcterms:modified xsi:type="dcterms:W3CDTF">2022-10-14T14:32:38Z</dcterms:modified>
</cp:coreProperties>
</file>